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68" d="100"/>
          <a:sy n="68" d="100"/>
        </p:scale>
        <p:origin x="90" y="21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leniumhq.org/docs/index.jsp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- Test Automation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</p:spPr>
        <p:txBody>
          <a:bodyPr>
            <a:normAutofit/>
          </a:bodyPr>
          <a:lstStyle/>
          <a:p>
            <a:r>
              <a:rPr lang="en-US" dirty="0" smtClean="0"/>
              <a:t>Selenium </a:t>
            </a:r>
            <a:r>
              <a:rPr lang="en-US" dirty="0"/>
              <a:t>Client includes:</a:t>
            </a:r>
          </a:p>
          <a:p>
            <a:pPr lvl="1"/>
            <a:r>
              <a:rPr lang="en-US" dirty="0"/>
              <a:t>The WebDriver API, which is used to develop test scripts to interact with page and application elements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RemoteWebDriver</a:t>
            </a:r>
            <a:r>
              <a:rPr lang="en-US" dirty="0"/>
              <a:t> class, which communicates with a remote Selenium server</a:t>
            </a:r>
          </a:p>
          <a:p>
            <a:r>
              <a:rPr lang="en-US" dirty="0"/>
              <a:t>Selenium Server includes:</a:t>
            </a:r>
          </a:p>
          <a:p>
            <a:pPr lvl="1"/>
            <a:r>
              <a:rPr lang="en-US" dirty="0"/>
              <a:t>A server component, to receive requests from Selenium Client 's </a:t>
            </a:r>
            <a:r>
              <a:rPr lang="en-US" dirty="0" err="1"/>
              <a:t>RemoteWebDriver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The WebDriver API, to run tests against web browsers on a server machine</a:t>
            </a:r>
          </a:p>
          <a:p>
            <a:pPr lvl="1"/>
            <a:r>
              <a:rPr lang="en-US" dirty="0"/>
              <a:t>Selenium Grid, implemented by Selenium Server in command-line options for grid features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r>
              <a:rPr lang="en-US" dirty="0"/>
              <a:t> client-server </a:t>
            </a:r>
            <a:r>
              <a:rPr lang="en-US" dirty="0" smtClean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3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- Test Automation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Selenium Grid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117724" y="2514600"/>
            <a:ext cx="8042275" cy="3276600"/>
            <a:chOff x="1981200" y="1756356"/>
            <a:chExt cx="7620000" cy="2360789"/>
          </a:xfrm>
        </p:grpSpPr>
        <p:sp>
          <p:nvSpPr>
            <p:cNvPr id="6" name="Rounded Rectangle 5"/>
            <p:cNvSpPr/>
            <p:nvPr/>
          </p:nvSpPr>
          <p:spPr>
            <a:xfrm>
              <a:off x="5156200" y="1756356"/>
              <a:ext cx="685800" cy="685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Se Lib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81200" y="3352800"/>
              <a:ext cx="1371600" cy="762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Windows 10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84600" y="3355145"/>
              <a:ext cx="1371600" cy="762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Mac OS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88000" y="3352800"/>
              <a:ext cx="1371600" cy="762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CentOS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048869" y="2099256"/>
              <a:ext cx="381000" cy="762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34400" y="1877690"/>
              <a:ext cx="1066800" cy="6096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iPad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Down Arrow 11"/>
            <p:cNvSpPr/>
            <p:nvPr/>
          </p:nvSpPr>
          <p:spPr>
            <a:xfrm rot="3744998">
              <a:off x="3689340" y="1496207"/>
              <a:ext cx="400539" cy="2362649"/>
            </a:xfrm>
            <a:prstGeom prst="downArrow">
              <a:avLst>
                <a:gd name="adj1" fmla="val 50000"/>
                <a:gd name="adj2" fmla="val 384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 rot="2154376">
              <a:off x="4613053" y="2385820"/>
              <a:ext cx="374584" cy="1023317"/>
            </a:xfrm>
            <a:prstGeom prst="downArrow">
              <a:avLst>
                <a:gd name="adj1" fmla="val 50000"/>
                <a:gd name="adj2" fmla="val 384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 rot="19051679">
              <a:off x="5779415" y="2423834"/>
              <a:ext cx="400539" cy="1003862"/>
            </a:xfrm>
            <a:prstGeom prst="downArrow">
              <a:avLst>
                <a:gd name="adj1" fmla="val 50000"/>
                <a:gd name="adj2" fmla="val 384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 rot="17062627">
              <a:off x="6743816" y="1439430"/>
              <a:ext cx="400539" cy="2011308"/>
            </a:xfrm>
            <a:prstGeom prst="downArrow">
              <a:avLst>
                <a:gd name="adj1" fmla="val 50000"/>
                <a:gd name="adj2" fmla="val 384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50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- Test Automation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r>
              <a:rPr lang="en-US" dirty="0"/>
              <a:t>Faster Feedback</a:t>
            </a:r>
          </a:p>
          <a:p>
            <a:pPr lvl="1"/>
            <a:r>
              <a:rPr lang="en-US" dirty="0"/>
              <a:t>It enhances communication between product owners, developers and designers </a:t>
            </a:r>
          </a:p>
          <a:p>
            <a:pPr lvl="1"/>
            <a:r>
              <a:rPr lang="en-US" dirty="0"/>
              <a:t>Quick fix of malfunctions &amp; bugs in real-time</a:t>
            </a:r>
          </a:p>
          <a:p>
            <a:r>
              <a:rPr lang="en-US" dirty="0"/>
              <a:t>Accelerated Results</a:t>
            </a:r>
          </a:p>
          <a:p>
            <a:pPr lvl="1"/>
            <a:r>
              <a:rPr lang="en-US" dirty="0"/>
              <a:t>Testing can be executed on a repetitive basis, which in turn will deliver speedier results every time with minimized time and reduced effort</a:t>
            </a:r>
          </a:p>
          <a:p>
            <a:r>
              <a:rPr lang="en-US" dirty="0"/>
              <a:t>Reduced Business Expenses</a:t>
            </a:r>
          </a:p>
          <a:p>
            <a:pPr lvl="1"/>
            <a:r>
              <a:rPr lang="en-US" dirty="0"/>
              <a:t>Time needed to execute tests will decrease dramatically</a:t>
            </a:r>
          </a:p>
          <a:p>
            <a:pPr lvl="1"/>
            <a:r>
              <a:rPr lang="en-US" dirty="0"/>
              <a:t>Larger quantity of work can be undertaken in the same amount of time with greatly increased levels of accuracy</a:t>
            </a:r>
          </a:p>
          <a:p>
            <a:pPr lvl="1"/>
            <a:r>
              <a:rPr lang="en-US" dirty="0"/>
              <a:t>This will directly reduce project costs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9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- Test Automation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r>
              <a:rPr lang="en-US" dirty="0"/>
              <a:t>Testing Efficiency Improvement</a:t>
            </a:r>
          </a:p>
          <a:p>
            <a:pPr lvl="1"/>
            <a:r>
              <a:rPr lang="en-US" dirty="0"/>
              <a:t>Testing occupies a considerable part of the whole Software Development Lifecycle</a:t>
            </a:r>
          </a:p>
          <a:p>
            <a:pPr lvl="1"/>
            <a:r>
              <a:rPr lang="en-US" dirty="0"/>
              <a:t>So even the smallest improvement in the overall efficiency can result in a massive difference to the overall project </a:t>
            </a:r>
            <a:r>
              <a:rPr lang="en-US" dirty="0" smtClean="0"/>
              <a:t>timeline</a:t>
            </a:r>
          </a:p>
          <a:p>
            <a:r>
              <a:rPr lang="en-US" dirty="0" smtClean="0"/>
              <a:t>Reusability </a:t>
            </a:r>
            <a:r>
              <a:rPr lang="en-US" dirty="0"/>
              <a:t>of Automated Tests</a:t>
            </a:r>
          </a:p>
          <a:p>
            <a:r>
              <a:rPr lang="en-US" dirty="0"/>
              <a:t>Earlier Detection of Defects</a:t>
            </a:r>
          </a:p>
          <a:p>
            <a:pPr lvl="1"/>
            <a:r>
              <a:rPr lang="en-US" dirty="0"/>
              <a:t>Early defect detection leads to cost-effective code rework</a:t>
            </a:r>
          </a:p>
          <a:p>
            <a:r>
              <a:rPr lang="en-US" dirty="0"/>
              <a:t>Faster Time-to-Market</a:t>
            </a:r>
          </a:p>
          <a:p>
            <a:pPr lvl="1"/>
            <a:r>
              <a:rPr lang="en-US" dirty="0"/>
              <a:t>Time to market is a critical factor in product planning and success with regard to software applications</a:t>
            </a:r>
          </a:p>
          <a:p>
            <a:pPr lvl="1"/>
            <a:r>
              <a:rPr lang="en-US" dirty="0"/>
              <a:t>Efficiency of test automation will reduce the time of project; which results you to hit market early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Benefits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3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www.seleniumhq.org/docs/index.jsp/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65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</a:p>
          <a:p>
            <a:r>
              <a:rPr lang="en-IN" dirty="0" smtClean="0"/>
              <a:t>Test login page – example</a:t>
            </a:r>
          </a:p>
          <a:p>
            <a:r>
              <a:rPr lang="en-IN" dirty="0" smtClean="0"/>
              <a:t>Selenium Components</a:t>
            </a:r>
          </a:p>
          <a:p>
            <a:r>
              <a:rPr lang="en-IN" dirty="0" smtClean="0"/>
              <a:t>Selenium History</a:t>
            </a:r>
          </a:p>
          <a:p>
            <a:r>
              <a:rPr lang="en-IN" dirty="0" smtClean="0"/>
              <a:t>Selenium Supports</a:t>
            </a:r>
          </a:p>
          <a:p>
            <a:r>
              <a:rPr lang="en-IN" dirty="0" smtClean="0"/>
              <a:t>Selenium Architecture</a:t>
            </a:r>
          </a:p>
          <a:p>
            <a:r>
              <a:rPr lang="en-IN" dirty="0" smtClean="0"/>
              <a:t>Selenium Benefits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Selenium - Test Automation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Selenium - Test </a:t>
            </a:r>
            <a:r>
              <a:rPr lang="en-IN" dirty="0" smtClean="0"/>
              <a:t>Automation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r>
              <a:rPr lang="en-US" dirty="0"/>
              <a:t>Selenium helps to automate web browser interaction</a:t>
            </a:r>
          </a:p>
          <a:p>
            <a:r>
              <a:rPr lang="en-US" dirty="0"/>
              <a:t>Scripts perform the same interactions that any user can perform manually</a:t>
            </a:r>
          </a:p>
          <a:p>
            <a:r>
              <a:rPr lang="en-US" dirty="0"/>
              <a:t>Selenium can perform any sort of automated interaction; however it was originally designed for automated web application testing</a:t>
            </a:r>
          </a:p>
          <a:p>
            <a:r>
              <a:rPr lang="en-US" dirty="0"/>
              <a:t>Common benefits of Test Automation:</a:t>
            </a:r>
          </a:p>
          <a:p>
            <a:pPr lvl="1"/>
            <a:r>
              <a:rPr lang="en-US" dirty="0"/>
              <a:t>Frequent regression testing</a:t>
            </a:r>
          </a:p>
          <a:p>
            <a:pPr lvl="1"/>
            <a:r>
              <a:rPr lang="en-US" dirty="0"/>
              <a:t>Rapid feedback to developers</a:t>
            </a:r>
          </a:p>
          <a:p>
            <a:pPr lvl="1"/>
            <a:r>
              <a:rPr lang="en-US" dirty="0"/>
              <a:t>Virtually unlimited iterations of test case execution</a:t>
            </a:r>
          </a:p>
          <a:p>
            <a:pPr lvl="1"/>
            <a:r>
              <a:rPr lang="en-US" dirty="0"/>
              <a:t>Support for Agile and extreme development methodologies</a:t>
            </a:r>
          </a:p>
          <a:p>
            <a:pPr lvl="1"/>
            <a:r>
              <a:rPr lang="en-US" dirty="0"/>
              <a:t>Disciplined documentation of test cases</a:t>
            </a:r>
          </a:p>
          <a:p>
            <a:pPr lvl="1"/>
            <a:r>
              <a:rPr lang="en-US" dirty="0"/>
              <a:t>Customized defect reporting</a:t>
            </a:r>
          </a:p>
          <a:p>
            <a:pPr lvl="1"/>
            <a:r>
              <a:rPr lang="en-US" dirty="0"/>
              <a:t>Finding defects missed by manual testing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- Test Automation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391027"/>
            <a:ext cx="1866900" cy="182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98499" y="3206441"/>
            <a:ext cx="685800" cy="685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 Lib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Vertical Scroll 13"/>
          <p:cNvSpPr/>
          <p:nvPr/>
        </p:nvSpPr>
        <p:spPr>
          <a:xfrm>
            <a:off x="7467600" y="2590800"/>
            <a:ext cx="914400" cy="1143000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Test Script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534400" y="4038600"/>
            <a:ext cx="2819400" cy="2514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037513" y="4572000"/>
            <a:ext cx="1813170" cy="4714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User Id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037513" y="5295900"/>
            <a:ext cx="1813170" cy="4714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Password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16729" y="5918713"/>
            <a:ext cx="2254739" cy="4714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Login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" name="Straight Arrow Connector 19"/>
          <p:cNvCxnSpPr>
            <a:endCxn id="16" idx="1"/>
          </p:cNvCxnSpPr>
          <p:nvPr/>
        </p:nvCxnSpPr>
        <p:spPr>
          <a:xfrm>
            <a:off x="6819900" y="4807743"/>
            <a:ext cx="221761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19900" y="5531643"/>
            <a:ext cx="221292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19900" y="6219827"/>
            <a:ext cx="199682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45677" y="5120761"/>
            <a:ext cx="178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nter Password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45677" y="4443175"/>
            <a:ext cx="178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nter User ID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6628" y="5835135"/>
            <a:ext cx="178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Click Login </a:t>
            </a:r>
            <a:r>
              <a:rPr lang="en-US" sz="1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Btn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Up Arrow 31"/>
          <p:cNvSpPr/>
          <p:nvPr/>
        </p:nvSpPr>
        <p:spPr>
          <a:xfrm rot="2959793">
            <a:off x="5829748" y="3604067"/>
            <a:ext cx="187271" cy="930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/>
          <p:cNvSpPr/>
          <p:nvPr/>
        </p:nvSpPr>
        <p:spPr>
          <a:xfrm rot="2959793">
            <a:off x="7147346" y="3107401"/>
            <a:ext cx="197152" cy="5204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 rot="10800000">
            <a:off x="7823291" y="3812583"/>
            <a:ext cx="203018" cy="6075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600200" y="2878693"/>
            <a:ext cx="325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Test Login Page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47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- Test Automation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3404391" cy="2728913"/>
          </a:xfrm>
        </p:spPr>
        <p:txBody>
          <a:bodyPr/>
          <a:lstStyle/>
          <a:p>
            <a:r>
              <a:rPr lang="en-IN" dirty="0"/>
              <a:t>At a high level you will be doing three things with </a:t>
            </a:r>
            <a:r>
              <a:rPr lang="en-IN" dirty="0" err="1"/>
              <a:t>Salenium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Working with Selenium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887403" y="1833381"/>
            <a:ext cx="5638800" cy="2230411"/>
            <a:chOff x="5181600" y="2148033"/>
            <a:chExt cx="5836139" cy="2667000"/>
          </a:xfrm>
        </p:grpSpPr>
        <p:sp>
          <p:nvSpPr>
            <p:cNvPr id="5" name="Rectangle 4"/>
            <p:cNvSpPr/>
            <p:nvPr/>
          </p:nvSpPr>
          <p:spPr>
            <a:xfrm>
              <a:off x="5181600" y="2148033"/>
              <a:ext cx="5836139" cy="2667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62800" y="2322561"/>
              <a:ext cx="2063933" cy="339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151078" y="3388294"/>
              <a:ext cx="3581400" cy="3557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59284" y="2870393"/>
              <a:ext cx="2063933" cy="339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59284" y="3909567"/>
              <a:ext cx="2063933" cy="339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519705" y="4370947"/>
              <a:ext cx="947895" cy="3395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Cancel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80575" y="4367649"/>
              <a:ext cx="1120225" cy="3395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Create Account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38948" y="2322561"/>
              <a:ext cx="1729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First Name</a:t>
              </a:r>
              <a:r>
                <a:rPr lang="en-US" sz="1600" b="1" dirty="0" smtClean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*</a:t>
              </a:r>
              <a:endParaRPr lang="en-US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38948" y="2902375"/>
              <a:ext cx="172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Last Name</a:t>
              </a:r>
              <a:endParaRPr lang="en-US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38948" y="3445542"/>
              <a:ext cx="1729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Email Id</a:t>
              </a:r>
              <a:r>
                <a:rPr lang="en-US" sz="1600" b="1" dirty="0" smtClean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*</a:t>
              </a:r>
              <a:endParaRPr lang="en-US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37775" y="3921242"/>
              <a:ext cx="1729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DOB</a:t>
              </a:r>
              <a:r>
                <a:rPr lang="en-US" sz="1600" b="1" dirty="0" smtClean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*</a:t>
              </a:r>
              <a:endParaRPr lang="en-US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1548750" y="2479142"/>
            <a:ext cx="4191000" cy="74970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1. Recognize web elements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1089183" y="4919409"/>
            <a:ext cx="4887985" cy="74970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Add Actions (Script using preferred 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lang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Vertical Scroll 23"/>
          <p:cNvSpPr/>
          <p:nvPr/>
        </p:nvSpPr>
        <p:spPr>
          <a:xfrm>
            <a:off x="5983031" y="4611532"/>
            <a:ext cx="1491405" cy="1291589"/>
          </a:xfrm>
          <a:prstGeom prst="verticalScroll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click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Plus 24"/>
          <p:cNvSpPr/>
          <p:nvPr/>
        </p:nvSpPr>
        <p:spPr>
          <a:xfrm>
            <a:off x="7480298" y="4941947"/>
            <a:ext cx="766497" cy="812996"/>
          </a:xfrm>
          <a:prstGeom prst="mathPlu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344560" y="4917370"/>
            <a:ext cx="1447800" cy="8129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Test Data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4670582" y="6108295"/>
            <a:ext cx="2925091" cy="67298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Run the Test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87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- Test Automation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15061" cy="4724399"/>
          </a:xfrm>
        </p:spPr>
        <p:txBody>
          <a:bodyPr>
            <a:normAutofit/>
          </a:bodyPr>
          <a:lstStyle/>
          <a:p>
            <a:r>
              <a:rPr lang="en-US" dirty="0"/>
              <a:t>Selenium IDE</a:t>
            </a:r>
          </a:p>
          <a:p>
            <a:pPr lvl="1"/>
            <a:r>
              <a:rPr lang="en-US" dirty="0"/>
              <a:t>A Record and playback plugin for Firefox add-on</a:t>
            </a:r>
          </a:p>
          <a:p>
            <a:pPr lvl="1"/>
            <a:r>
              <a:rPr lang="en-US" dirty="0"/>
              <a:t>Prototype testing </a:t>
            </a:r>
          </a:p>
          <a:p>
            <a:r>
              <a:rPr lang="en-US" dirty="0"/>
              <a:t>Selenium RC (Remote Control)</a:t>
            </a:r>
          </a:p>
          <a:p>
            <a:pPr lvl="1"/>
            <a:r>
              <a:rPr lang="en-US" dirty="0"/>
              <a:t>Also known as selenium 1</a:t>
            </a:r>
          </a:p>
          <a:p>
            <a:pPr lvl="1"/>
            <a:r>
              <a:rPr lang="en-US" dirty="0"/>
              <a:t>Used to execute scripts (written in any language) using 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Now Selenium 1 is deprecated and is not actively supported</a:t>
            </a:r>
          </a:p>
          <a:p>
            <a:r>
              <a:rPr lang="en-US" dirty="0"/>
              <a:t>WebDriver</a:t>
            </a:r>
          </a:p>
          <a:p>
            <a:pPr lvl="1"/>
            <a:r>
              <a:rPr lang="en-US" dirty="0"/>
              <a:t>Most actively used component today</a:t>
            </a:r>
          </a:p>
          <a:p>
            <a:pPr lvl="1"/>
            <a:r>
              <a:rPr lang="en-US" dirty="0"/>
              <a:t>An API used to interact directly with the web browser</a:t>
            </a:r>
          </a:p>
          <a:p>
            <a:pPr lvl="1"/>
            <a:r>
              <a:rPr lang="en-US" dirty="0"/>
              <a:t>Is a successor to Selenium 1 / Selenium RC</a:t>
            </a:r>
          </a:p>
          <a:p>
            <a:pPr lvl="1"/>
            <a:r>
              <a:rPr lang="en-US" dirty="0"/>
              <a:t>Selenium RC and WebDriver are merged to form Selenium 2</a:t>
            </a:r>
          </a:p>
          <a:p>
            <a:r>
              <a:rPr lang="en-US" dirty="0"/>
              <a:t>Selenium Grid</a:t>
            </a:r>
          </a:p>
          <a:p>
            <a:pPr lvl="1"/>
            <a:r>
              <a:rPr lang="en-US" dirty="0"/>
              <a:t>A tool to run tests in parallel across different machines and different browser simultaneously</a:t>
            </a:r>
          </a:p>
          <a:p>
            <a:pPr lvl="1"/>
            <a:r>
              <a:rPr lang="en-US" dirty="0"/>
              <a:t>Used to minimize the execution time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Selenium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1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- Test Automation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3723" y="1102156"/>
            <a:ext cx="11196956" cy="395287"/>
          </a:xfrm>
        </p:spPr>
        <p:txBody>
          <a:bodyPr/>
          <a:lstStyle/>
          <a:p>
            <a:r>
              <a:rPr lang="en-US" dirty="0" smtClean="0"/>
              <a:t>Selenium Components Contd..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43000" y="1981200"/>
            <a:ext cx="9372600" cy="3276600"/>
            <a:chOff x="1071562" y="1556612"/>
            <a:chExt cx="8564895" cy="3079318"/>
          </a:xfrm>
        </p:grpSpPr>
        <p:sp>
          <p:nvSpPr>
            <p:cNvPr id="6" name="Rectangle 5"/>
            <p:cNvSpPr/>
            <p:nvPr/>
          </p:nvSpPr>
          <p:spPr>
            <a:xfrm>
              <a:off x="1071563" y="1556612"/>
              <a:ext cx="8429625" cy="40077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Selenium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71562" y="2214199"/>
              <a:ext cx="1420287" cy="7572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IDE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643313" y="2236357"/>
              <a:ext cx="1377425" cy="7572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RC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172201" y="2214200"/>
              <a:ext cx="1300161" cy="7572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WebDriver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315326" y="2214200"/>
              <a:ext cx="1185862" cy="7572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Grid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Wave 10"/>
            <p:cNvSpPr/>
            <p:nvPr/>
          </p:nvSpPr>
          <p:spPr>
            <a:xfrm>
              <a:off x="1098543" y="3294061"/>
              <a:ext cx="1420287" cy="1285875"/>
            </a:xfrm>
            <a:prstGeom prst="wav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Record &amp; Playback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Wave 11"/>
            <p:cNvSpPr/>
            <p:nvPr/>
          </p:nvSpPr>
          <p:spPr>
            <a:xfrm>
              <a:off x="3600451" y="3350055"/>
              <a:ext cx="1420287" cy="1285875"/>
            </a:xfrm>
            <a:prstGeom prst="wav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Execution by JavaScript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Wave 12"/>
            <p:cNvSpPr/>
            <p:nvPr/>
          </p:nvSpPr>
          <p:spPr>
            <a:xfrm>
              <a:off x="6172201" y="3287709"/>
              <a:ext cx="1420287" cy="1285875"/>
            </a:xfrm>
            <a:prstGeom prst="wav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Execution by API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" name="Wave 13"/>
            <p:cNvSpPr/>
            <p:nvPr/>
          </p:nvSpPr>
          <p:spPr>
            <a:xfrm>
              <a:off x="8216170" y="3228249"/>
              <a:ext cx="1420287" cy="1285875"/>
            </a:xfrm>
            <a:prstGeom prst="wav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Parallel &amp; Distributed Execution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89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- Test Automation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Selenium is a set of different software tools each with a different approach to </a:t>
            </a:r>
            <a:r>
              <a:rPr lang="en-US" dirty="0" smtClean="0"/>
              <a:t>support </a:t>
            </a:r>
            <a:r>
              <a:rPr lang="en-US" dirty="0"/>
              <a:t>test automation</a:t>
            </a:r>
          </a:p>
          <a:p>
            <a:r>
              <a:rPr lang="en-US" dirty="0"/>
              <a:t>Selenium support executing one’s tests on multiple browser platforms</a:t>
            </a:r>
          </a:p>
          <a:p>
            <a:r>
              <a:rPr lang="en-US" dirty="0" smtClean="0"/>
              <a:t>Selenium </a:t>
            </a:r>
            <a:r>
              <a:rPr lang="en-US" dirty="0"/>
              <a:t>first came to life in 2004 when Jason Huggins was testing an internal application at </a:t>
            </a:r>
            <a:r>
              <a:rPr lang="en-US" dirty="0" err="1"/>
              <a:t>ThoughtWorks</a:t>
            </a:r>
            <a:endParaRPr lang="en-US" dirty="0"/>
          </a:p>
          <a:p>
            <a:r>
              <a:rPr lang="en-US" dirty="0"/>
              <a:t>It started with a </a:t>
            </a:r>
            <a:r>
              <a:rPr lang="en-US" dirty="0" err="1"/>
              <a:t>Javascript</a:t>
            </a:r>
            <a:r>
              <a:rPr lang="en-US" dirty="0"/>
              <a:t> library</a:t>
            </a:r>
          </a:p>
          <a:p>
            <a:r>
              <a:rPr lang="en-US" dirty="0"/>
              <a:t>In 2006 at Google, Simon Stewart started work on a project </a:t>
            </a:r>
            <a:r>
              <a:rPr lang="en-US" dirty="0" smtClean="0"/>
              <a:t>WebDriver</a:t>
            </a:r>
            <a:endParaRPr lang="en-US" dirty="0"/>
          </a:p>
          <a:p>
            <a:r>
              <a:rPr lang="en-US" dirty="0"/>
              <a:t>The merging of Selenium and WebDriver provided a common set of features for all users and brought some of the brightest minds in test automation under one roof in 2009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Selenium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5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- Test Automation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Browsers</a:t>
            </a:r>
          </a:p>
          <a:p>
            <a:r>
              <a:rPr lang="en-US" dirty="0"/>
              <a:t>OS</a:t>
            </a:r>
          </a:p>
          <a:p>
            <a:r>
              <a:rPr lang="en-US" dirty="0"/>
              <a:t>Language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Selenium - Supports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541" y="1601990"/>
            <a:ext cx="2582918" cy="2891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044" y="2114644"/>
            <a:ext cx="3814556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85" y="3995499"/>
            <a:ext cx="38766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4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84</TotalTime>
  <Words>652</Words>
  <Application>Microsoft Office PowerPoint</Application>
  <PresentationFormat>Widescreen</PresentationFormat>
  <Paragraphs>137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Selenium - Test Automation</vt:lpstr>
      <vt:lpstr>Selenium - Test Automation</vt:lpstr>
      <vt:lpstr>Selenium - Test Automation</vt:lpstr>
      <vt:lpstr>Selenium - Test Automation</vt:lpstr>
      <vt:lpstr>Selenium - Test Automation</vt:lpstr>
      <vt:lpstr>Selenium - Test Automation</vt:lpstr>
      <vt:lpstr>Selenium - Test Automation</vt:lpstr>
      <vt:lpstr>Selenium - Test Automation</vt:lpstr>
      <vt:lpstr>Selenium - Test Automation</vt:lpstr>
      <vt:lpstr>Selenium - Test Automation</vt:lpstr>
      <vt:lpstr>Selenium - Test Automation</vt:lpstr>
      <vt:lpstr>References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9</cp:revision>
  <dcterms:created xsi:type="dcterms:W3CDTF">2019-03-27T12:19:07Z</dcterms:created>
  <dcterms:modified xsi:type="dcterms:W3CDTF">2019-03-27T13:43:16Z</dcterms:modified>
</cp:coreProperties>
</file>